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298" r:id="rId3"/>
    <p:sldId id="300" r:id="rId4"/>
    <p:sldId id="299" r:id="rId5"/>
    <p:sldId id="301" r:id="rId6"/>
    <p:sldId id="302" r:id="rId7"/>
    <p:sldId id="303" r:id="rId8"/>
    <p:sldId id="304" r:id="rId9"/>
    <p:sldId id="332" r:id="rId10"/>
    <p:sldId id="331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Crudelini" initials="MC" lastIdx="1" clrIdx="0">
    <p:extLst>
      <p:ext uri="{19B8F6BF-5375-455C-9EA6-DF929625EA0E}">
        <p15:presenceInfo xmlns:p15="http://schemas.microsoft.com/office/powerpoint/2012/main" userId="S-1-5-21-951741617-1476469321-2403661838-1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02C"/>
    <a:srgbClr val="C72121"/>
    <a:srgbClr val="ECD2D0"/>
    <a:srgbClr val="C47770"/>
    <a:srgbClr val="368651"/>
    <a:srgbClr val="FFFFFF"/>
    <a:srgbClr val="0C8C2E"/>
    <a:srgbClr val="D12A38"/>
    <a:srgbClr val="E70014"/>
    <a:srgbClr val="8F1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961" autoAdjust="0"/>
  </p:normalViewPr>
  <p:slideViewPr>
    <p:cSldViewPr snapToGrid="0">
      <p:cViewPr varScale="1">
        <p:scale>
          <a:sx n="92" d="100"/>
          <a:sy n="92" d="100"/>
        </p:scale>
        <p:origin x="12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F36601F-F664-4AAF-8006-B1BF770ABB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9A5C6C-3D37-4AE9-8370-45A42843B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BA20-CC50-473A-BC75-01D62E8161E2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763EA-77F0-49BB-9DF7-1D8853FAC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760816-FB8B-4E41-B140-E48F58CD9E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0F8A3-ED17-4FC0-9AB8-E0B2707419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922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D9EE-406D-4192-BB21-DD77EFB0437E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7DDBA-1A00-458A-9D82-39A41410E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9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400" b="0" i="0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400" b="0" i="0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400" b="0" i="0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400" b="0" i="0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6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>
            <a:extLst>
              <a:ext uri="{FF2B5EF4-FFF2-40B4-BE49-F238E27FC236}">
                <a16:creationId xmlns:a16="http://schemas.microsoft.com/office/drawing/2014/main" id="{DDA9DAAB-9707-D7A5-E447-0115D97BD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>
            <a:extLst>
              <a:ext uri="{FF2B5EF4-FFF2-40B4-BE49-F238E27FC236}">
                <a16:creationId xmlns:a16="http://schemas.microsoft.com/office/drawing/2014/main" id="{70E250C2-EAE8-158D-4273-53E5FD815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7108" name="Segnaposto numero diapositiva 3">
            <a:extLst>
              <a:ext uri="{FF2B5EF4-FFF2-40B4-BE49-F238E27FC236}">
                <a16:creationId xmlns:a16="http://schemas.microsoft.com/office/drawing/2014/main" id="{D09747FE-737F-3CEC-1272-1039D32CB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FC966E-9B46-4296-AD22-BE9A1332F247}" type="slidenum">
              <a:rPr lang="it-IT" altLang="fr-FR" smtClean="0"/>
              <a:pPr/>
              <a:t>10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78225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0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14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u="none" strike="noStrike" kern="120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9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1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23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3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CB76C-FCEF-98A0-E7A0-ED901742E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D19A78-BF9A-970A-2AAA-3FD8C02CA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3549328-FA3A-07D1-25A1-4FCF31250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4AD7A5-842B-062E-6788-A6C79C2CC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DDBA-1A00-458A-9D82-39A41410EB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71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69DB9-784B-4C16-9C3B-93C5307D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3AC3AE-38F3-42E3-8B1A-C0706789E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7E910-22D4-4BF3-A13E-5E90271B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3069A-6AC4-47AC-A8B6-3A8D9EF0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300D84-F662-4C5E-981C-D7BD129F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56C885-4204-4CEA-AB93-8C67CEB86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45" y="0"/>
            <a:ext cx="1653665" cy="847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64EF3B-C999-415E-AD07-C2BF7DD62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35" y="0"/>
            <a:ext cx="1600423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F75A9-7288-45E4-882E-ED3CC409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1919D6-731A-4B06-8F5B-9693CB418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8B9079-F1C0-4D35-B508-B4EE1228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D5FB00-9055-4905-B6C2-6949C20A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4A86C-08EA-4D0A-9C78-6D7571DC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8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1C4CBA-EDB5-47AA-B915-88864E66F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35E70B-BC71-4692-B8CB-A3CBFD263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57F705-0B2C-455A-9022-1D289D76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79408-8F9C-4170-9282-D0790458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914776-A991-44B5-BBD0-AACF3C35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6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060D4-2547-4956-996F-D0319400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E22AE9-FEA5-4EDC-9BF2-41C6C9B86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8F0757-B96D-462A-8DF8-C3000BDF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CCDD6-9626-4167-848D-EAE74721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9AB3BE-F99A-4EF2-8DED-32465D56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49663E-325D-4479-87A6-21232ABA0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45" y="0"/>
            <a:ext cx="1653665" cy="847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4E04BD-C0C5-4E08-B29F-1B1BDC14F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35" y="0"/>
            <a:ext cx="1600423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EE74F-533E-4D01-9DBD-E737D481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22A278-E7EE-4588-A0BF-FB1ABA37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2393D-4688-44E4-8680-FBCF8C5A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2295A1-8EC9-453D-9BD6-98C8AB1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07AE5B-8E71-47F2-8B22-E8DFE4C6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6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34398-5A20-442F-9693-E18661DA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45E429-CE6D-4479-981E-8FE06D8F2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9218D3-198B-4C20-93CF-CE208EA8E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719C0D-6F9E-4394-8226-AA516219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1B6A30-6323-4A7F-AECF-CC8F8223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CB4B92-DC34-411F-A66A-405FA4AE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31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400AC-5889-476B-A687-C80D3452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00387-E4A4-4300-811C-04ED1113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4B97BA-9399-432A-8B4A-71C5B2F1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C3C8E7-0523-4711-8559-8F5EF4D01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DB8273-4ADA-4CFA-9244-80AFD6C0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D24321-EE7C-4EF5-9213-A93BA412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92EE5E-9DFD-439C-A025-57F825B6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9E25C8-8F11-4ED3-8D41-3090DDC7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8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94DF3-82D7-467B-8B1C-FDD1C3B4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396703-E607-42DF-9330-5684C6D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9F149C-4272-495F-B43B-9587AB00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842F8A-D528-4BEB-A387-EDF0090F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56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72E293-0F37-4118-900F-A20EA314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0C71E9-5670-4D1A-B9F2-DE9BBE57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CDBF2-12EB-49D7-9217-8CE8B13E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C3B13-4AB5-4560-940B-DD99D1EB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CB4099-DCD0-4E96-96C1-B4C66FC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AB5ABF-D95E-4E75-BE1F-74B0B275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D02D9-D935-4CB3-B288-62D364FB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B0FB2F-4826-4174-BC85-D890829A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151312-46EC-43E4-8EA8-361E5BC2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8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32F428-EF64-4B28-A452-2446146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679F90-31B9-4F4B-AEE9-A7DC20617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D69E9D-F866-4132-B81F-ECFEDD853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736312-F3A4-4336-859B-6AA4BF7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71BCE1-DF54-4CE3-BADF-DFFD2BB1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757DC3-984D-425A-8629-9985604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4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70061A-1EA4-4E77-96D7-BF4051B2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BACA7-1EA8-4679-92F0-A8A973D7F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E8CFDF-7910-4314-87E0-31098E4CA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ABD2-45D7-4552-91A5-D578167D38F0}" type="datetimeFigureOut">
              <a:rPr lang="fr-FR" smtClean="0"/>
              <a:t>13/04/2026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E8A60-CE3E-4B2D-8C32-0D5A1919C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FC287E-0340-4EBB-BC84-179C137E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4931-19F7-43F5-A3B6-159C6B3D5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0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facebook.com/aicstunis" TargetMode="External"/><Relationship Id="rId7" Type="http://schemas.openxmlformats.org/officeDocument/2006/relationships/hyperlink" Target="https://www.linkedin.com/company/aics-tunis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hyperlink" Target="https://twitter.com/AICS_Tunis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instagram.com/aics_tun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DA40D-5B95-BA90-DA6C-9A0BF4DECB7E}"/>
              </a:ext>
            </a:extLst>
          </p:cNvPr>
          <p:cNvSpPr txBox="1">
            <a:spLocks/>
          </p:cNvSpPr>
          <p:nvPr/>
        </p:nvSpPr>
        <p:spPr>
          <a:xfrm>
            <a:off x="2784981" y="4300882"/>
            <a:ext cx="6767819" cy="939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solidFill>
                  <a:srgbClr val="646464"/>
                </a:solidFill>
                <a:latin typeface="Helvetica" pitchFamily="2" charset="0"/>
              </a:rPr>
              <a:t>Sessione informativa</a:t>
            </a:r>
            <a:endParaRPr lang="fr-FR" sz="5400" dirty="0">
              <a:solidFill>
                <a:srgbClr val="646464"/>
              </a:solidFill>
              <a:latin typeface="Helvetica" pitchFamily="2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8913CB49-7BD2-1570-BCDD-20FB13DC0E5F}"/>
              </a:ext>
            </a:extLst>
          </p:cNvPr>
          <p:cNvSpPr txBox="1">
            <a:spLocks/>
          </p:cNvSpPr>
          <p:nvPr/>
        </p:nvSpPr>
        <p:spPr>
          <a:xfrm>
            <a:off x="1548713" y="6299096"/>
            <a:ext cx="9144000" cy="3982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>
                <a:solidFill>
                  <a:srgbClr val="646464"/>
                </a:solidFill>
                <a:latin typeface="Helvetica" pitchFamily="2" charset="0"/>
              </a:rPr>
              <a:t>09/04/2026</a:t>
            </a:r>
            <a:endParaRPr lang="fr-FR" sz="1800" dirty="0">
              <a:solidFill>
                <a:srgbClr val="646464"/>
              </a:solidFill>
              <a:latin typeface="Helvetica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1959F-2284-092A-E5F2-4AC191DCD998}"/>
              </a:ext>
            </a:extLst>
          </p:cNvPr>
          <p:cNvCxnSpPr/>
          <p:nvPr/>
        </p:nvCxnSpPr>
        <p:spPr>
          <a:xfrm>
            <a:off x="3387000" y="3899400"/>
            <a:ext cx="5418000" cy="0"/>
          </a:xfrm>
          <a:prstGeom prst="line">
            <a:avLst/>
          </a:prstGeom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727F14-C27C-3F96-63FE-2ABB0C61AE49}"/>
              </a:ext>
            </a:extLst>
          </p:cNvPr>
          <p:cNvCxnSpPr/>
          <p:nvPr/>
        </p:nvCxnSpPr>
        <p:spPr>
          <a:xfrm>
            <a:off x="3459891" y="5647385"/>
            <a:ext cx="5418000" cy="0"/>
          </a:xfrm>
          <a:prstGeom prst="line">
            <a:avLst/>
          </a:prstGeom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26E2398-08FD-8968-9121-38E33EC4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302741"/>
            <a:ext cx="1089797" cy="784654"/>
          </a:xfrm>
          <a:prstGeom prst="rect">
            <a:avLst/>
          </a:prstGeom>
        </p:spPr>
      </p:pic>
      <p:pic>
        <p:nvPicPr>
          <p:cNvPr id="10" name="Immagine 5">
            <a:extLst>
              <a:ext uri="{FF2B5EF4-FFF2-40B4-BE49-F238E27FC236}">
                <a16:creationId xmlns:a16="http://schemas.microsoft.com/office/drawing/2014/main" id="{B021A079-FD3D-30C5-DBD0-AA75BF67E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41" y="189915"/>
            <a:ext cx="1089797" cy="897480"/>
          </a:xfrm>
          <a:prstGeom prst="rect">
            <a:avLst/>
          </a:prstGeom>
        </p:spPr>
      </p:pic>
      <p:pic>
        <p:nvPicPr>
          <p:cNvPr id="11" name="Image 10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907055B1-FC10-508C-CFFB-146FC1BC5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73" y="1418090"/>
            <a:ext cx="4391638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CEA7F50-BB61-6309-9EB8-302FCAEE40A3}"/>
              </a:ext>
            </a:extLst>
          </p:cNvPr>
          <p:cNvSpPr/>
          <p:nvPr/>
        </p:nvSpPr>
        <p:spPr>
          <a:xfrm>
            <a:off x="7596188" y="5857876"/>
            <a:ext cx="278606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4B87F8-9590-7FBC-53A3-9BFCFF4311C2}"/>
              </a:ext>
            </a:extLst>
          </p:cNvPr>
          <p:cNvSpPr txBox="1"/>
          <p:nvPr/>
        </p:nvSpPr>
        <p:spPr>
          <a:xfrm>
            <a:off x="4308740" y="1609725"/>
            <a:ext cx="4060737" cy="5857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r-FR" sz="3200" b="1">
                <a:latin typeface="+mj-lt"/>
              </a:rPr>
              <a:t>Grazie per l'</a:t>
            </a:r>
            <a:r>
              <a:rPr lang="fr-FR" sz="3200" b="1" err="1">
                <a:latin typeface="+mj-lt"/>
              </a:rPr>
              <a:t>attenzione</a:t>
            </a:r>
            <a:r>
              <a:rPr lang="fr-FR" sz="3200" b="1">
                <a:latin typeface="+mj-lt"/>
              </a:rPr>
              <a:t>!</a:t>
            </a:r>
          </a:p>
        </p:txBody>
      </p:sp>
      <p:sp>
        <p:nvSpPr>
          <p:cNvPr id="9" name="Casella di testo 62">
            <a:extLst>
              <a:ext uri="{FF2B5EF4-FFF2-40B4-BE49-F238E27FC236}">
                <a16:creationId xmlns:a16="http://schemas.microsoft.com/office/drawing/2014/main" id="{3B44F715-CA01-7CC5-5B1A-7B037EE44FEE}"/>
              </a:ext>
            </a:extLst>
          </p:cNvPr>
          <p:cNvSpPr txBox="1"/>
          <p:nvPr/>
        </p:nvSpPr>
        <p:spPr>
          <a:xfrm>
            <a:off x="4192388" y="3535715"/>
            <a:ext cx="4216400" cy="17748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>
              <a:defRPr/>
            </a:pPr>
            <a:r>
              <a:rPr lang="it-IT" sz="2000" b="1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/>
              </a:rPr>
              <a:t>SEDE REGIONALE DI TUNISI</a:t>
            </a:r>
            <a:endParaRPr lang="fr-FR" sz="1600"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ctr">
              <a:defRPr/>
            </a:pPr>
            <a:r>
              <a:rPr lang="it-IT" sz="1600" b="1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/>
              </a:rPr>
              <a:t>Tunisia, Libia, Marocco e Algeria</a:t>
            </a:r>
            <a:endParaRPr lang="fr-FR" sz="1600">
              <a:latin typeface="+mj-lt"/>
              <a:ea typeface="Calibri" panose="020F0502020204030204" pitchFamily="34" charset="0"/>
              <a:cs typeface="Times New Roman"/>
            </a:endParaRPr>
          </a:p>
          <a:p>
            <a:pPr>
              <a:defRPr/>
            </a:pPr>
            <a:endParaRPr lang="fr-FR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400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20, rue Socrate, Z.A. </a:t>
            </a:r>
            <a:r>
              <a:rPr lang="it-IT" sz="1400" err="1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Kheireddine</a:t>
            </a:r>
            <a:r>
              <a:rPr lang="it-IT" sz="1400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- 2015 Le Kram - Tunis </a:t>
            </a:r>
          </a:p>
          <a:p>
            <a:pPr algn="ctr">
              <a:defRPr/>
            </a:pPr>
            <a:r>
              <a:rPr lang="it-IT" sz="1400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Tel: +216 71.893.321</a:t>
            </a:r>
            <a:endParaRPr lang="fr-FR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400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 segreteria.tunisi@aics.gov.it</a:t>
            </a:r>
            <a:endParaRPr lang="fr-FR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400" b="1">
                <a:solidFill>
                  <a:srgbClr val="3B383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www.tunisi.aics.gov.it</a:t>
            </a:r>
            <a:endParaRPr lang="fr-FR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12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086" name="Immagine 10">
            <a:hlinkClick r:id="rId3"/>
            <a:extLst>
              <a:ext uri="{FF2B5EF4-FFF2-40B4-BE49-F238E27FC236}">
                <a16:creationId xmlns:a16="http://schemas.microsoft.com/office/drawing/2014/main" id="{75F2CB38-92BE-217A-E034-3AEE328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4" y="54625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magine 11">
            <a:hlinkClick r:id="rId5"/>
            <a:extLst>
              <a:ext uri="{FF2B5EF4-FFF2-40B4-BE49-F238E27FC236}">
                <a16:creationId xmlns:a16="http://schemas.microsoft.com/office/drawing/2014/main" id="{2161C853-7C2C-4D78-AA8E-F5A83755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977157" y="5476875"/>
            <a:ext cx="361950" cy="36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magine 13">
            <a:hlinkClick r:id="rId7"/>
            <a:extLst>
              <a:ext uri="{FF2B5EF4-FFF2-40B4-BE49-F238E27FC236}">
                <a16:creationId xmlns:a16="http://schemas.microsoft.com/office/drawing/2014/main" id="{6169F204-8A19-8B71-BD3D-FC47E6AD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76"/>
          <a:stretch>
            <a:fillRect/>
          </a:stretch>
        </p:blipFill>
        <p:spPr bwMode="auto">
          <a:xfrm>
            <a:off x="7246938" y="5494338"/>
            <a:ext cx="349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mmagine 15">
            <a:hlinkClick r:id="rId9"/>
            <a:extLst>
              <a:ext uri="{FF2B5EF4-FFF2-40B4-BE49-F238E27FC236}">
                <a16:creationId xmlns:a16="http://schemas.microsoft.com/office/drawing/2014/main" id="{4B13C75F-3954-C6E2-9106-64A5911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0174" r="36092" b="21826"/>
          <a:stretch>
            <a:fillRect/>
          </a:stretch>
        </p:blipFill>
        <p:spPr bwMode="auto">
          <a:xfrm>
            <a:off x="6575425" y="5476875"/>
            <a:ext cx="395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7540688D-C46F-9549-4F65-D7B0C5F59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4240" y="2541463"/>
            <a:ext cx="4225079" cy="706742"/>
          </a:xfrm>
          <a:prstGeom prst="rect">
            <a:avLst/>
          </a:prstGeom>
        </p:spPr>
      </p:pic>
      <p:pic>
        <p:nvPicPr>
          <p:cNvPr id="6" name="Image 5" descr="Une image contenant motif, carré, Symétrie, pixel&#10;&#10;Le contenu généré par l’IA peut être incorrect.">
            <a:extLst>
              <a:ext uri="{FF2B5EF4-FFF2-40B4-BE49-F238E27FC236}">
                <a16:creationId xmlns:a16="http://schemas.microsoft.com/office/drawing/2014/main" id="{9951C9F0-8F9A-F381-3E80-8C03CBEE9E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" y="1773417"/>
            <a:ext cx="2949576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>
            <a:extLst>
              <a:ext uri="{FF2B5EF4-FFF2-40B4-BE49-F238E27FC236}">
                <a16:creationId xmlns:a16="http://schemas.microsoft.com/office/drawing/2014/main" id="{1FC1728C-7C6C-315E-2304-B3C748F70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B0B4A4-B73D-0D98-55FA-F382FF4E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12770001-3EB0-4540-6E67-5CA397C0AAB7}"/>
              </a:ext>
            </a:extLst>
          </p:cNvPr>
          <p:cNvSpPr txBox="1"/>
          <p:nvPr/>
        </p:nvSpPr>
        <p:spPr>
          <a:xfrm>
            <a:off x="2736023" y="1655850"/>
            <a:ext cx="8815320" cy="296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1988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linee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credito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Finanziamento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350,5 M€ +  80 M$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Operazioni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1.000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Posti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lavoro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consolidati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16.000</a:t>
            </a:r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6A5E6127-F461-B2E5-3B0A-BE23FAD4B2EE}"/>
              </a:ext>
            </a:extLst>
          </p:cNvPr>
          <p:cNvSpPr txBox="1"/>
          <p:nvPr/>
        </p:nvSpPr>
        <p:spPr>
          <a:xfrm>
            <a:off x="2015904" y="761034"/>
            <a:ext cx="1691674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Storico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DB9643-576C-98FD-151D-58904AC5D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4" name="Image 13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3F739A66-5A5B-E897-F76B-D170E9A7B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2F136076-DA74-DAE2-10AF-3A4C7CD6FC5C}"/>
              </a:ext>
            </a:extLst>
          </p:cNvPr>
          <p:cNvSpPr txBox="1"/>
          <p:nvPr/>
        </p:nvSpPr>
        <p:spPr>
          <a:xfrm>
            <a:off x="2019985" y="984788"/>
            <a:ext cx="4571932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55 in </a:t>
            </a: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sintesi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5">
            <a:extLst>
              <a:ext uri="{FF2B5EF4-FFF2-40B4-BE49-F238E27FC236}">
                <a16:creationId xmlns:a16="http://schemas.microsoft.com/office/drawing/2014/main" id="{6075C389-B3E6-2DB8-5D65-36F0E4DA6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9635CE-47AA-01D0-4C6B-3EE72D6CA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8158BE-BE13-4B66-3DDD-6E4C1245B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3" name="Image 12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6B675063-F2B5-6EB0-089D-0D00F3864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EDE6DAA-ADB6-7D66-9436-83B4644EA052}"/>
              </a:ext>
            </a:extLst>
          </p:cNvPr>
          <p:cNvSpPr txBox="1"/>
          <p:nvPr/>
        </p:nvSpPr>
        <p:spPr>
          <a:xfrm>
            <a:off x="2772624" y="1815955"/>
            <a:ext cx="799061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Stato</a:t>
            </a: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corso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Inizio</a:t>
            </a: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19/11/2024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Fine: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03/06/2028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55.000.000 euro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Beneficiari</a:t>
            </a:r>
            <a:r>
              <a:rPr lang="fr-FR" sz="32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PMI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tunisine</a:t>
            </a:r>
            <a:endParaRPr lang="fr-FR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9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CB0E259F-F553-5E72-11A2-C563D711C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" r="2775" b="12764"/>
          <a:stretch/>
        </p:blipFill>
        <p:spPr>
          <a:xfrm>
            <a:off x="1969811" y="1611756"/>
            <a:ext cx="9963086" cy="3926598"/>
          </a:xfrm>
          <a:prstGeom prst="rect">
            <a:avLst/>
          </a:prstGeom>
        </p:spPr>
      </p:pic>
      <p:pic>
        <p:nvPicPr>
          <p:cNvPr id="2" name="Immagine 5">
            <a:extLst>
              <a:ext uri="{FF2B5EF4-FFF2-40B4-BE49-F238E27FC236}">
                <a16:creationId xmlns:a16="http://schemas.microsoft.com/office/drawing/2014/main" id="{0111EECA-0508-FC9F-0829-AD7C4C43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FB43C1-D7D9-CBDC-F374-8765D0709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250818-3EA4-DAA8-B46A-8543563B1C29}"/>
              </a:ext>
            </a:extLst>
          </p:cNvPr>
          <p:cNvSpPr txBox="1"/>
          <p:nvPr/>
        </p:nvSpPr>
        <p:spPr>
          <a:xfrm>
            <a:off x="1969811" y="770619"/>
            <a:ext cx="3034078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Struttura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0FD0A6-FA9F-B2E1-31CD-E2086F24F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0" name="Image 9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1E9600A8-47D5-69C9-B57B-F47D23948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D7774F9-DE56-377A-C727-52AEEE36D083}"/>
              </a:ext>
            </a:extLst>
          </p:cNvPr>
          <p:cNvSpPr txBox="1"/>
          <p:nvPr/>
        </p:nvSpPr>
        <p:spPr>
          <a:xfrm>
            <a:off x="5091545" y="2254828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721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Acquisto di beni e servizi connessi</a:t>
            </a:r>
            <a:endParaRPr lang="it-IT" b="1" dirty="0">
              <a:solidFill>
                <a:srgbClr val="C7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1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D30D2AB-F135-1A13-6AFB-B246E07AC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25517"/>
              </p:ext>
            </p:extLst>
          </p:nvPr>
        </p:nvGraphicFramePr>
        <p:xfrm>
          <a:off x="2037799" y="1077647"/>
          <a:ext cx="9911449" cy="4828743"/>
        </p:xfrm>
        <a:graphic>
          <a:graphicData uri="http://schemas.openxmlformats.org/drawingml/2006/table">
            <a:tbl>
              <a:tblPr firstRow="1" firstCol="1" bandRow="1"/>
              <a:tblGrid>
                <a:gridCol w="1912260">
                  <a:extLst>
                    <a:ext uri="{9D8B030D-6E8A-4147-A177-3AD203B41FA5}">
                      <a16:colId xmlns:a16="http://schemas.microsoft.com/office/drawing/2014/main" val="2436720753"/>
                    </a:ext>
                  </a:extLst>
                </a:gridCol>
                <a:gridCol w="2554348">
                  <a:extLst>
                    <a:ext uri="{9D8B030D-6E8A-4147-A177-3AD203B41FA5}">
                      <a16:colId xmlns:a16="http://schemas.microsoft.com/office/drawing/2014/main" val="907542932"/>
                    </a:ext>
                  </a:extLst>
                </a:gridCol>
                <a:gridCol w="1864343">
                  <a:extLst>
                    <a:ext uri="{9D8B030D-6E8A-4147-A177-3AD203B41FA5}">
                      <a16:colId xmlns:a16="http://schemas.microsoft.com/office/drawing/2014/main" val="745874234"/>
                    </a:ext>
                  </a:extLst>
                </a:gridCol>
                <a:gridCol w="1864343">
                  <a:extLst>
                    <a:ext uri="{9D8B030D-6E8A-4147-A177-3AD203B41FA5}">
                      <a16:colId xmlns:a16="http://schemas.microsoft.com/office/drawing/2014/main" val="3205551492"/>
                    </a:ext>
                  </a:extLst>
                </a:gridCol>
                <a:gridCol w="1716155">
                  <a:extLst>
                    <a:ext uri="{9D8B030D-6E8A-4147-A177-3AD203B41FA5}">
                      <a16:colId xmlns:a16="http://schemas.microsoft.com/office/drawing/2014/main" val="4249234739"/>
                    </a:ext>
                  </a:extLst>
                </a:gridCol>
              </a:tblGrid>
              <a:tr h="34678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br>
                        <a:rPr lang="it-IT" sz="1600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Condizioni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Crediti per investimenti</a:t>
                      </a: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Crediti per ristrutturazione finanziaria</a:t>
                      </a: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26925"/>
                  </a:ext>
                </a:extLst>
              </a:tr>
              <a:tr h="9078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Prestiti partecipativi</a:t>
                      </a: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Riscadenziamento del debito</a:t>
                      </a: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Finanziamento</a:t>
                      </a:r>
                      <a:r>
                        <a:rPr lang="en-US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600" b="1" dirty="0" err="1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capitale</a:t>
                      </a:r>
                      <a:r>
                        <a:rPr lang="en-US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circolante</a:t>
                      </a:r>
                      <a:endParaRPr lang="it-IT" sz="1600" b="1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86516"/>
                  </a:ext>
                </a:extLst>
              </a:tr>
              <a:tr h="90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Tasso d’interesse (d’uscita)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per crediti in EUR et 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per crediti in TND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13933"/>
                  </a:ext>
                </a:extLst>
              </a:tr>
              <a:tr h="62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Periodo di rimborso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10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7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10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7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19637"/>
                  </a:ext>
                </a:extLst>
              </a:tr>
              <a:tr h="62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Periodo di grazia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3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1 anno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 anni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 anni max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26000"/>
                  </a:ext>
                </a:extLst>
              </a:tr>
              <a:tr h="347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Soglia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55.000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07076"/>
                  </a:ext>
                </a:extLst>
              </a:tr>
              <a:tr h="627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Importo massimo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2.500.000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19282"/>
                  </a:ext>
                </a:extLst>
              </a:tr>
              <a:tr h="347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CE2A38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Origine</a:t>
                      </a:r>
                      <a:endParaRPr lang="it-IT" sz="1600" dirty="0">
                        <a:solidFill>
                          <a:srgbClr val="CE2A38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</a:rPr>
                        <a:t>Origine italiana e fino a 35% d’origine tunisina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36" marR="50036" marT="50400" marB="5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89622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271DD01-EE20-3A3F-E02B-0A6F88D93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5AFBD7-9D5A-5D0B-E62A-0784437F9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498C59-BD0D-78F4-F78D-B382077E80ED}"/>
              </a:ext>
            </a:extLst>
          </p:cNvPr>
          <p:cNvSpPr txBox="1"/>
          <p:nvPr/>
        </p:nvSpPr>
        <p:spPr>
          <a:xfrm>
            <a:off x="1932776" y="246480"/>
            <a:ext cx="3013296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Condizioni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563E0F-C80B-5A10-E95D-164BBB32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1" name="Image 10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F2082BC3-5408-F27E-C79A-9C515AB75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12770001-3EB0-4540-6E67-5CA397C0AAB7}"/>
              </a:ext>
            </a:extLst>
          </p:cNvPr>
          <p:cNvSpPr txBox="1"/>
          <p:nvPr/>
        </p:nvSpPr>
        <p:spPr>
          <a:xfrm>
            <a:off x="2585863" y="1667542"/>
            <a:ext cx="8815320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 un'impresa </a:t>
            </a:r>
            <a:r>
              <a:rPr lang="it-IT" sz="24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privata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(esistente o da creare)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 </a:t>
            </a:r>
            <a:r>
              <a:rPr lang="it-IT" sz="24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diritto tunisino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(comprese le società offshore)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 </a:t>
            </a:r>
            <a:r>
              <a:rPr lang="it-IT" sz="24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regola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la legislazione ambientale, fiscale e sociale della Tunisia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Essere una </a:t>
            </a:r>
            <a:r>
              <a:rPr lang="it-IT" sz="2400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PMI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il valore del parametro &lt;attivo immobilizzato lordo + investimento &gt; deve essere inferiore o pari a 15 milioni di dinari tunisini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14ECC659-5961-6E18-2FC5-E29A6F4B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52E73B-0F09-6696-AA80-F6B4C7FDC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66D32E90-9B1C-AD16-294D-A118D84D3B81}"/>
              </a:ext>
            </a:extLst>
          </p:cNvPr>
          <p:cNvSpPr txBox="1"/>
          <p:nvPr/>
        </p:nvSpPr>
        <p:spPr>
          <a:xfrm>
            <a:off x="2015904" y="836375"/>
            <a:ext cx="3117205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Eleggibilità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9024D4-FA55-2952-EED4-85B5FF445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2" name="Image 11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9DA8270C-D509-1912-1550-A2E6D5F51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5">
            <a:extLst>
              <a:ext uri="{FF2B5EF4-FFF2-40B4-BE49-F238E27FC236}">
                <a16:creationId xmlns:a16="http://schemas.microsoft.com/office/drawing/2014/main" id="{169550EC-8D9C-4E33-4E24-D38992AB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3680A7-4310-A8BE-EAD0-68BBE70D9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72C0EA29-E4F6-9956-1ABF-506352F8B362}"/>
              </a:ext>
            </a:extLst>
          </p:cNvPr>
          <p:cNvSpPr txBox="1"/>
          <p:nvPr/>
        </p:nvSpPr>
        <p:spPr>
          <a:xfrm>
            <a:off x="2089534" y="809050"/>
            <a:ext cx="1691674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Settori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AA92A38-F1FB-C696-41C8-D8F49788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4" name="Image 13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EAD1CA61-4D8F-0419-CFAD-3B4C873CA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77F5AE-0D5E-96F9-ABC6-9CA115D2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6803"/>
          <a:stretch>
            <a:fillRect/>
          </a:stretch>
        </p:blipFill>
        <p:spPr bwMode="auto">
          <a:xfrm>
            <a:off x="4075696" y="971559"/>
            <a:ext cx="5337991" cy="49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683025-1C5E-EF31-2C02-6224E14C9DC6}"/>
              </a:ext>
            </a:extLst>
          </p:cNvPr>
          <p:cNvGrpSpPr/>
          <p:nvPr/>
        </p:nvGrpSpPr>
        <p:grpSpPr>
          <a:xfrm>
            <a:off x="2474216" y="870715"/>
            <a:ext cx="9038615" cy="5178234"/>
            <a:chOff x="2810107" y="1185094"/>
            <a:chExt cx="8076416" cy="462698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2CBA39-F524-533E-9FE3-25372FCD11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25" b="8299"/>
            <a:stretch>
              <a:fillRect/>
            </a:stretch>
          </p:blipFill>
          <p:spPr bwMode="auto">
            <a:xfrm>
              <a:off x="2810107" y="1185094"/>
              <a:ext cx="8076416" cy="462698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A108E2-B42C-B49D-E1AA-D9A607464E57}"/>
                </a:ext>
              </a:extLst>
            </p:cNvPr>
            <p:cNvSpPr/>
            <p:nvPr/>
          </p:nvSpPr>
          <p:spPr>
            <a:xfrm>
              <a:off x="5122506" y="2006082"/>
              <a:ext cx="438539" cy="214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6AEA74-0FFB-30CA-683F-9C4E27723B1F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5">
            <a:extLst>
              <a:ext uri="{FF2B5EF4-FFF2-40B4-BE49-F238E27FC236}">
                <a16:creationId xmlns:a16="http://schemas.microsoft.com/office/drawing/2014/main" id="{D5E63028-44B4-67D1-F1EB-870BC4FE2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9725DF-36D7-5837-ADD4-21646ADFC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7288CBCC-C3C4-2045-3BE1-0AA48FA0DDD8}"/>
              </a:ext>
            </a:extLst>
          </p:cNvPr>
          <p:cNvSpPr txBox="1"/>
          <p:nvPr/>
        </p:nvSpPr>
        <p:spPr>
          <a:xfrm>
            <a:off x="1943166" y="314225"/>
            <a:ext cx="3002905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</a:t>
            </a:r>
            <a:endParaRPr lang="fr-FR" sz="3200" b="1" dirty="0">
              <a:solidFill>
                <a:srgbClr val="EA30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DD3771-DB03-741F-B388-4AC879B27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2" name="Image 11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8D596DFB-68C7-49A9-E7C1-89422F27E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A8C9-14DF-A5AE-435C-01528215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46A7D3-8168-7589-6FF8-B9228F40BC21}"/>
              </a:ext>
            </a:extLst>
          </p:cNvPr>
          <p:cNvCxnSpPr>
            <a:cxnSpLocks/>
          </p:cNvCxnSpPr>
          <p:nvPr/>
        </p:nvCxnSpPr>
        <p:spPr>
          <a:xfrm>
            <a:off x="-8796" y="6048949"/>
            <a:ext cx="12200796" cy="0"/>
          </a:xfrm>
          <a:prstGeom prst="line">
            <a:avLst/>
          </a:prstGeom>
          <a:ln>
            <a:solidFill>
              <a:srgbClr val="E7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5">
            <a:extLst>
              <a:ext uri="{FF2B5EF4-FFF2-40B4-BE49-F238E27FC236}">
                <a16:creationId xmlns:a16="http://schemas.microsoft.com/office/drawing/2014/main" id="{84C0D239-9B53-FB7B-A614-5E6712B7C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88" y="6127860"/>
            <a:ext cx="694361" cy="5718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B5905E-2FFF-7BE0-BA25-640DC90B0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04" y="6167562"/>
            <a:ext cx="794203" cy="571826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48639139-D2A1-2872-221E-707C7013EA2A}"/>
              </a:ext>
            </a:extLst>
          </p:cNvPr>
          <p:cNvSpPr txBox="1"/>
          <p:nvPr/>
        </p:nvSpPr>
        <p:spPr>
          <a:xfrm>
            <a:off x="1943166" y="456784"/>
            <a:ext cx="3002905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EA30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banche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2C5F7B-C4C6-8BE6-DC57-BB91FF19A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95047" cy="6858001"/>
          </a:xfrm>
          <a:prstGeom prst="rect">
            <a:avLst/>
          </a:prstGeom>
        </p:spPr>
      </p:pic>
      <p:pic>
        <p:nvPicPr>
          <p:cNvPr id="12" name="Image 11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A98F46EB-E386-AD48-1192-86ADA49E3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6" y="6191509"/>
            <a:ext cx="1311708" cy="480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292B0A-92F7-5E84-AD35-288BDE9A3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66" y="1209041"/>
            <a:ext cx="1005027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8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286</Words>
  <Application>Microsoft Office PowerPoint</Application>
  <PresentationFormat>Grand écran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Open Sans</vt:lpstr>
      <vt:lpstr>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Regionale AICS Tunisi Competenza su Tunisia, Libia e Marocco</dc:title>
  <dc:creator>Michele Crudelini</dc:creator>
  <cp:lastModifiedBy>Alessia Tribuiani</cp:lastModifiedBy>
  <cp:revision>103</cp:revision>
  <cp:lastPrinted>2025-11-26T13:36:37Z</cp:lastPrinted>
  <dcterms:created xsi:type="dcterms:W3CDTF">2019-07-09T15:13:08Z</dcterms:created>
  <dcterms:modified xsi:type="dcterms:W3CDTF">2026-04-13T09:37:31Z</dcterms:modified>
</cp:coreProperties>
</file>